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8"/>
  </p:notesMasterIdLst>
  <p:sldIdLst>
    <p:sldId id="508" r:id="rId3"/>
    <p:sldId id="522" r:id="rId4"/>
    <p:sldId id="472" r:id="rId5"/>
    <p:sldId id="519" r:id="rId6"/>
    <p:sldId id="520" r:id="rId7"/>
    <p:sldId id="511" r:id="rId8"/>
    <p:sldId id="518" r:id="rId9"/>
    <p:sldId id="502" r:id="rId10"/>
    <p:sldId id="515" r:id="rId11"/>
    <p:sldId id="517" r:id="rId12"/>
    <p:sldId id="497" r:id="rId13"/>
    <p:sldId id="524" r:id="rId14"/>
    <p:sldId id="507" r:id="rId15"/>
    <p:sldId id="501" r:id="rId16"/>
    <p:sldId id="523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黑体" panose="02010609060101010101" pitchFamily="49" charset="-122"/>
      <p:regular r:id="rId23"/>
    </p:embeddedFont>
    <p:embeddedFont>
      <p:font typeface="楷体" panose="02010609060101010101" pitchFamily="49" charset="-122"/>
      <p:regular r:id="rId24"/>
    </p:embeddedFont>
    <p:embeddedFont>
      <p:font typeface="微软雅黑" panose="020B0503020204020204" pitchFamily="34" charset="-122"/>
      <p:regular r:id="rId25"/>
      <p:bold r:id="rId26"/>
    </p:embeddedFont>
    <p:embeddedFont>
      <p:font typeface="幼圆" panose="02010509060101010101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B761"/>
    <a:srgbClr val="FBDEC0"/>
    <a:srgbClr val="8E3B2B"/>
    <a:srgbClr val="2669AF"/>
    <a:srgbClr val="E8F0F3"/>
    <a:srgbClr val="0000FF"/>
    <a:srgbClr val="009900"/>
    <a:srgbClr val="FF0000"/>
    <a:srgbClr val="FF9933"/>
    <a:srgbClr val="AFF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2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86" y="96"/>
      </p:cViewPr>
      <p:guideLst>
        <p:guide orient="horz" pos="2159"/>
        <p:guide orient="horz" pos="1619"/>
        <p:guide pos="3840"/>
        <p:guide pos="2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63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736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823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3458"/>
            <a:ext cx="9144000" cy="36004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邮票的张数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DD690E2B-7FCF-4113-B2CF-F6D79C6DA5D5}"/>
              </a:ext>
            </a:extLst>
          </p:cNvPr>
          <p:cNvGrpSpPr/>
          <p:nvPr userDrawn="1"/>
        </p:nvGrpSpPr>
        <p:grpSpPr>
          <a:xfrm>
            <a:off x="8003462" y="4742138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9A746020-DD57-47E4-8A0E-A21B78A73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DE06E9BD-A259-4CC0-B5F9-532FCA078F53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3458"/>
            <a:ext cx="9144000" cy="3600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4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.emf"/><Relationship Id="rId7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3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7" name="矩形 26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30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1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单圆角矩形 31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单圆角矩形 3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单圆角矩形 3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273529" y="1435155"/>
            <a:ext cx="4386457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邮票的张数</a:t>
            </a:r>
          </a:p>
        </p:txBody>
      </p:sp>
      <p:pic>
        <p:nvPicPr>
          <p:cNvPr id="4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圆角矩形 4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3" name="圆角矩形 4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6" name="圆角矩形 45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7" name="圆角矩形 4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8" name="矩形 47"/>
          <p:cNvSpPr/>
          <p:nvPr/>
        </p:nvSpPr>
        <p:spPr>
          <a:xfrm>
            <a:off x="912693" y="519703"/>
            <a:ext cx="3740448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用方程解决问题</a:t>
            </a:r>
          </a:p>
        </p:txBody>
      </p:sp>
      <p:sp>
        <p:nvSpPr>
          <p:cNvPr id="50" name="圆角矩形 49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5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2" name="组合 51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4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7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611560" y="339502"/>
            <a:ext cx="8182561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如图，正方形的周长比等边三角形的周长多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5cm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，正方形和三角形的周长各是多少厘米？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107" y="1781800"/>
            <a:ext cx="3044978" cy="174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6588224" y="3795886"/>
            <a:ext cx="133159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-3</a:t>
            </a:r>
            <a:r>
              <a:rPr lang="en-US" altLang="zh-CN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=5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5C6B813-7516-4A67-B562-75271017328B}"/>
              </a:ext>
            </a:extLst>
          </p:cNvPr>
          <p:cNvSpPr/>
          <p:nvPr/>
        </p:nvSpPr>
        <p:spPr>
          <a:xfrm>
            <a:off x="1043608" y="1923678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4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</a:t>
            </a:r>
          </a:p>
          <a:p>
            <a:pPr>
              <a:defRPr/>
            </a:pP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zh-CN" sz="24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</a:p>
          <a:p>
            <a:pPr>
              <a:defRPr/>
            </a:pP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</a:p>
          <a:p>
            <a:pPr>
              <a:defRPr/>
            </a:pP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答：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正方形周长是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厘米，三角形的周长是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4562" y="427914"/>
            <a:ext cx="22863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33194" y="281539"/>
            <a:ext cx="110464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同步练习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9542"/>
            <a:ext cx="6361837" cy="1553716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77655" y="2409537"/>
            <a:ext cx="7701775" cy="1634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如果它们都在生长旺盛期，开始时竹子高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32cm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，钟状菌高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0.5cm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。几时后钟状菌的高度能赶上竹子？列方程解决。</a:t>
            </a:r>
          </a:p>
        </p:txBody>
      </p:sp>
      <p:sp>
        <p:nvSpPr>
          <p:cNvPr id="2" name="矩形 1"/>
          <p:cNvSpPr/>
          <p:nvPr/>
        </p:nvSpPr>
        <p:spPr>
          <a:xfrm>
            <a:off x="531545" y="334465"/>
            <a:ext cx="59309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>
            <a:extLst>
              <a:ext uri="{FF2B5EF4-FFF2-40B4-BE49-F238E27FC236}">
                <a16:creationId xmlns:a16="http://schemas.microsoft.com/office/drawing/2014/main" id="{01B4A10B-8941-4703-8BAC-FD3C72198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792" y="1563638"/>
            <a:ext cx="35944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32+4</a:t>
            </a:r>
            <a:r>
              <a:rPr lang="en-US" altLang="zh-CN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=0.5+25</a:t>
            </a:r>
            <a:r>
              <a:rPr lang="en-US" altLang="zh-CN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401929E0-2E1D-446D-AAD8-169448812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5845" y="2149607"/>
            <a:ext cx="35944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r>
              <a:rPr lang="en-US" altLang="zh-CN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=31.5</a:t>
            </a:r>
            <a:endParaRPr lang="en-US" altLang="zh-CN" sz="2800" b="1" i="1" dirty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CA3C4E69-F2A6-466F-A1A0-34C418C3F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816" y="2776631"/>
            <a:ext cx="35944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sz="2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=1.5</a:t>
            </a:r>
            <a:endParaRPr lang="en-US" altLang="zh-CN" sz="2800" b="1" i="1" dirty="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5A351A7-E923-426A-AD6A-AC14E6C6392A}"/>
              </a:ext>
            </a:extLst>
          </p:cNvPr>
          <p:cNvSpPr/>
          <p:nvPr/>
        </p:nvSpPr>
        <p:spPr>
          <a:xfrm>
            <a:off x="1403648" y="715219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解：设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时后钟状菌的高度能赶上竹子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9AFCBCB-908B-4F07-B16E-777A640C6271}"/>
              </a:ext>
            </a:extLst>
          </p:cNvPr>
          <p:cNvSpPr/>
          <p:nvPr/>
        </p:nvSpPr>
        <p:spPr>
          <a:xfrm>
            <a:off x="1691680" y="3630710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答：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1.5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时后钟状菌的高度能赶上竹子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788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259632" y="2139702"/>
            <a:ext cx="62646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解答方法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列方程解决问题的关键是要找准等量关系，根据题目中条件和数量关系进行列方程。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A9DB463-04EF-4A7A-A8D9-575EE7917A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5EAB7F4A-C86F-493E-BFB2-0B06EED1B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08031"/>
            <a:ext cx="3109913" cy="1706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1621136" y="1594741"/>
            <a:ext cx="2318205" cy="973921"/>
            <a:chOff x="1760684" y="2468590"/>
            <a:chExt cx="3090940" cy="129856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0684" y="2468590"/>
              <a:ext cx="3090940" cy="1298561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2072591" y="2645946"/>
              <a:ext cx="2640039" cy="9438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姐姐的邮票张数</a:t>
              </a:r>
              <a:endParaRPr lang="en-US" altLang="zh-CN" sz="2000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20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是弟弟的</a:t>
              </a:r>
              <a:r>
                <a:rPr lang="en-US" altLang="zh-CN" sz="20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0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倍。</a:t>
              </a:r>
              <a:endPara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648231" y="1014046"/>
            <a:ext cx="2350212" cy="1161389"/>
            <a:chOff x="5523824" y="1878505"/>
            <a:chExt cx="3133616" cy="154851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3824" y="1878505"/>
              <a:ext cx="3133616" cy="1548518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5770612" y="2069238"/>
              <a:ext cx="2640039" cy="9438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我和姐姐一共有</a:t>
              </a:r>
              <a:endParaRPr lang="en-US" altLang="zh-CN" sz="2000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en-US" altLang="zh-CN" sz="20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180</a:t>
              </a:r>
              <a:r>
                <a:rPr lang="zh-CN" altLang="en-US" sz="20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张邮票。</a:t>
              </a:r>
              <a:endPara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4"/>
          <p:cNvSpPr txBox="1">
            <a:spLocks noChangeArrowheads="1"/>
          </p:cNvSpPr>
          <p:nvPr/>
        </p:nvSpPr>
        <p:spPr bwMode="auto">
          <a:xfrm>
            <a:off x="539552" y="987574"/>
            <a:ext cx="82499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spc="-113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弟弟和姐姐各有多少张邮票？尝试用方程解决。</a:t>
            </a:r>
          </a:p>
        </p:txBody>
      </p:sp>
      <p:sp>
        <p:nvSpPr>
          <p:cNvPr id="10" name="云形标注 9"/>
          <p:cNvSpPr/>
          <p:nvPr/>
        </p:nvSpPr>
        <p:spPr>
          <a:xfrm>
            <a:off x="1259631" y="1905963"/>
            <a:ext cx="3888433" cy="881811"/>
          </a:xfrm>
          <a:prstGeom prst="cloudCallout">
            <a:avLst>
              <a:gd name="adj1" fmla="val -32058"/>
              <a:gd name="adj2" fmla="val 100096"/>
            </a:avLst>
          </a:prstGeom>
          <a:noFill/>
          <a:ln w="12700">
            <a:solidFill>
              <a:srgbClr val="2669AF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弟弟和姐姐的邮票张数都不知道，怎么办呢？</a:t>
            </a:r>
          </a:p>
        </p:txBody>
      </p:sp>
      <p:sp>
        <p:nvSpPr>
          <p:cNvPr id="11" name="云形标注 10"/>
          <p:cNvSpPr/>
          <p:nvPr/>
        </p:nvSpPr>
        <p:spPr>
          <a:xfrm>
            <a:off x="4716017" y="3435846"/>
            <a:ext cx="2160239" cy="865878"/>
          </a:xfrm>
          <a:prstGeom prst="cloudCallout">
            <a:avLst>
              <a:gd name="adj1" fmla="val 57864"/>
              <a:gd name="adj2" fmla="val -87975"/>
            </a:avLst>
          </a:prstGeom>
          <a:noFill/>
          <a:ln w="19050">
            <a:solidFill>
              <a:srgbClr val="8E3B2B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先找一找等量关系吧。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6418" y1="43274" x2="16418" y2="43274"/>
                        <a14:foregroundMark x1="10821" y1="42601" x2="10821" y2="42601"/>
                        <a14:foregroundMark x1="5224" y1="44395" x2="5224" y2="44395"/>
                        <a14:foregroundMark x1="56343" y1="59193" x2="56343" y2="59193"/>
                        <a14:foregroundMark x1="80970" y1="64798" x2="80970" y2="64798"/>
                        <a14:foregroundMark x1="81343" y1="63229" x2="81343" y2="63229"/>
                        <a14:foregroundMark x1="82836" y1="67489" x2="82836" y2="67489"/>
                        <a14:foregroundMark x1="82836" y1="67489" x2="82836" y2="67489"/>
                        <a14:foregroundMark x1="83209" y1="92601" x2="83209" y2="92601"/>
                        <a14:foregroundMark x1="51493" y1="87668" x2="51493" y2="87668"/>
                        <a14:foregroundMark x1="83582" y1="16592" x2="83582" y2="16592"/>
                        <a14:foregroundMark x1="6716" y1="36547" x2="6716" y2="365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15616" y="2859782"/>
            <a:ext cx="877535" cy="146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499742"/>
            <a:ext cx="874917" cy="14054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53168" y="339502"/>
            <a:ext cx="6755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找出题中的等量关系，并进行表示。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987574"/>
            <a:ext cx="4258083" cy="2139904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736316" y="3219822"/>
            <a:ext cx="4428002" cy="1160801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姐姐的邮票张数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弟弟的邮票张数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=180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姐姐的邮票张数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弟弟的邮票张数</a:t>
            </a:r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×3</a:t>
            </a:r>
            <a:endParaRPr lang="zh-CN" altLang="en-US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17766" y="332178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弟弟</a:t>
            </a:r>
          </a:p>
        </p:txBody>
      </p:sp>
      <p:sp>
        <p:nvSpPr>
          <p:cNvPr id="13" name="矩形 12"/>
          <p:cNvSpPr/>
          <p:nvPr/>
        </p:nvSpPr>
        <p:spPr>
          <a:xfrm>
            <a:off x="6122051" y="3345582"/>
            <a:ext cx="298655" cy="29865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17766" y="386287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姐姐</a:t>
            </a:r>
          </a:p>
        </p:txBody>
      </p:sp>
      <p:sp>
        <p:nvSpPr>
          <p:cNvPr id="15" name="矩形 14"/>
          <p:cNvSpPr/>
          <p:nvPr/>
        </p:nvSpPr>
        <p:spPr>
          <a:xfrm>
            <a:off x="6122051" y="3886672"/>
            <a:ext cx="298655" cy="29865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23936" y="3886672"/>
            <a:ext cx="298655" cy="29865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725822" y="3886672"/>
            <a:ext cx="298655" cy="29865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右大括号 17"/>
          <p:cNvSpPr/>
          <p:nvPr/>
        </p:nvSpPr>
        <p:spPr>
          <a:xfrm>
            <a:off x="7166411" y="3364796"/>
            <a:ext cx="156720" cy="715602"/>
          </a:xfrm>
          <a:prstGeom prst="rightBrace">
            <a:avLst>
              <a:gd name="adj1" fmla="val 4348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465066" y="3444156"/>
            <a:ext cx="7617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一共</a:t>
            </a:r>
            <a:endParaRPr lang="en-US" altLang="zh-CN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en-US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5366364" y="3219822"/>
            <a:ext cx="2950052" cy="116080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07423" y="3227521"/>
            <a:ext cx="325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2400" b="1" i="1" dirty="0">
              <a:solidFill>
                <a:srgbClr val="FF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812313" y="3770542"/>
            <a:ext cx="1208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x  </a:t>
            </a:r>
            <a:r>
              <a:rPr lang="en-US" altLang="zh-CN" sz="2400" b="1" i="1" dirty="0" err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dirty="0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i="1" dirty="0" err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2400" b="1" i="1" dirty="0">
              <a:solidFill>
                <a:srgbClr val="FF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animBg="1"/>
      <p:bldP spid="12" grpId="0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1" grpId="0" animBg="1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39552" y="339502"/>
            <a:ext cx="3456384" cy="58477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列方程解决问题。</a:t>
            </a:r>
          </a:p>
        </p:txBody>
      </p:sp>
      <p:sp>
        <p:nvSpPr>
          <p:cNvPr id="10" name="矩形 9"/>
          <p:cNvSpPr/>
          <p:nvPr/>
        </p:nvSpPr>
        <p:spPr>
          <a:xfrm>
            <a:off x="1619672" y="1059582"/>
            <a:ext cx="56886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解：设弟弟有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张邮票，姐姐有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张邮票。</a:t>
            </a:r>
            <a:endParaRPr lang="en-US" altLang="zh-CN" sz="20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endParaRPr lang="en-US" altLang="zh-CN" sz="20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+3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=180</a:t>
            </a:r>
          </a:p>
          <a:p>
            <a:pPr>
              <a:defRPr/>
            </a:pPr>
            <a:endParaRPr lang="en-US" altLang="zh-CN" sz="20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4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180</a:t>
            </a:r>
          </a:p>
          <a:p>
            <a:pPr>
              <a:defRPr/>
            </a:pPr>
            <a:endParaRPr lang="en-US" altLang="zh-CN" sz="20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45</a:t>
            </a:r>
          </a:p>
          <a:p>
            <a:pPr>
              <a:defRPr/>
            </a:pPr>
            <a:endParaRPr lang="en-US" altLang="zh-CN" sz="20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3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3×45=135</a:t>
            </a:r>
          </a:p>
          <a:p>
            <a:pPr>
              <a:defRPr/>
            </a:pPr>
            <a:endParaRPr lang="en-US" altLang="zh-CN" sz="20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答：弟弟有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张邮票，姐姐有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135</a:t>
            </a: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张邮票。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84857" y="2283718"/>
            <a:ext cx="5278817" cy="2335742"/>
            <a:chOff x="2068180" y="2173457"/>
            <a:chExt cx="4952091" cy="2126485"/>
          </a:xfrm>
          <a:noFill/>
        </p:grpSpPr>
        <p:sp>
          <p:nvSpPr>
            <p:cNvPr id="11" name="圆角矩形 10"/>
            <p:cNvSpPr/>
            <p:nvPr/>
          </p:nvSpPr>
          <p:spPr>
            <a:xfrm>
              <a:off x="2068181" y="2173457"/>
              <a:ext cx="4657907" cy="2126485"/>
            </a:xfrm>
            <a:prstGeom prst="roundRect">
              <a:avLst>
                <a:gd name="adj" fmla="val 10006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dist="38100" algn="l" rotWithShape="0">
                <a:prstClr val="black">
                  <a:alpha val="49000"/>
                </a:prstClr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圆角矩形 21"/>
            <p:cNvSpPr/>
            <p:nvPr/>
          </p:nvSpPr>
          <p:spPr>
            <a:xfrm>
              <a:off x="2068180" y="2180179"/>
              <a:ext cx="4952091" cy="1411155"/>
            </a:xfrm>
            <a:custGeom>
              <a:avLst/>
              <a:gdLst/>
              <a:ahLst/>
              <a:cxnLst/>
              <a:rect l="l" t="t" r="r" b="b"/>
              <a:pathLst>
                <a:path w="3024336" h="587758">
                  <a:moveTo>
                    <a:pt x="88623" y="0"/>
                  </a:moveTo>
                  <a:lnTo>
                    <a:pt x="2935713" y="0"/>
                  </a:lnTo>
                  <a:cubicBezTo>
                    <a:pt x="2984658" y="0"/>
                    <a:pt x="3024336" y="39678"/>
                    <a:pt x="3024336" y="88623"/>
                  </a:cubicBezTo>
                  <a:lnTo>
                    <a:pt x="3024336" y="402900"/>
                  </a:lnTo>
                  <a:cubicBezTo>
                    <a:pt x="2669482" y="517144"/>
                    <a:pt x="2179692" y="587758"/>
                    <a:pt x="1638765" y="587758"/>
                  </a:cubicBezTo>
                  <a:cubicBezTo>
                    <a:pt x="953663" y="587758"/>
                    <a:pt x="350591" y="474486"/>
                    <a:pt x="0" y="302375"/>
                  </a:cubicBezTo>
                  <a:lnTo>
                    <a:pt x="0" y="88623"/>
                  </a:lnTo>
                  <a:cubicBezTo>
                    <a:pt x="0" y="39678"/>
                    <a:pt x="39678" y="0"/>
                    <a:pt x="88623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2132537" y="2224966"/>
              <a:ext cx="4522474" cy="2016813"/>
            </a:xfrm>
            <a:prstGeom prst="roundRect">
              <a:avLst>
                <a:gd name="adj" fmla="val 10006"/>
              </a:avLst>
            </a:prstGeom>
            <a:grpFill/>
            <a:ln w="25400" cap="flat" cmpd="sng" algn="ctr">
              <a:noFill/>
              <a:prstDash val="solid"/>
            </a:ln>
            <a:effectLst>
              <a:innerShdw blurRad="63500" dist="25400" dir="13500000">
                <a:prstClr val="black">
                  <a:alpha val="61000"/>
                </a:prstClr>
              </a:inn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>
                <a:defRPr/>
              </a:pPr>
              <a:endParaRPr lang="en-US" sz="1350" kern="0">
                <a:solidFill>
                  <a:sysClr val="window" lastClr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71600" y="555526"/>
            <a:ext cx="6871582" cy="1649153"/>
            <a:chOff x="1204110" y="882311"/>
            <a:chExt cx="9162109" cy="2198871"/>
          </a:xfrm>
        </p:grpSpPr>
        <p:pic>
          <p:nvPicPr>
            <p:cNvPr id="15" name="图片 6" descr="5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439" y="1072416"/>
              <a:ext cx="3661478" cy="2008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云形标注 15"/>
            <p:cNvSpPr/>
            <p:nvPr/>
          </p:nvSpPr>
          <p:spPr>
            <a:xfrm>
              <a:off x="1204110" y="1006602"/>
              <a:ext cx="3412596" cy="1052509"/>
            </a:xfrm>
            <a:prstGeom prst="cloudCallout">
              <a:avLst>
                <a:gd name="adj1" fmla="val 60664"/>
                <a:gd name="adj2" fmla="val 25163"/>
              </a:avLst>
            </a:prstGeom>
            <a:solidFill>
              <a:srgbClr val="FBEFDE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8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姐姐的邮票张数是弟弟的</a:t>
              </a:r>
              <a:r>
                <a:rPr lang="en-US" altLang="zh-CN" sz="18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18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倍。</a:t>
              </a:r>
              <a:endParaRPr lang="zh-CN" altLang="en-US" sz="1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云形标注 16"/>
            <p:cNvSpPr/>
            <p:nvPr/>
          </p:nvSpPr>
          <p:spPr>
            <a:xfrm>
              <a:off x="7592503" y="882311"/>
              <a:ext cx="2773716" cy="1017453"/>
            </a:xfrm>
            <a:prstGeom prst="cloudCallout">
              <a:avLst>
                <a:gd name="adj1" fmla="val -58112"/>
                <a:gd name="adj2" fmla="val 35858"/>
              </a:avLst>
            </a:prstGeom>
            <a:solidFill>
              <a:srgbClr val="FBEFDE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800" kern="0" dirty="0">
                  <a:ln w="0"/>
                  <a:solidFill>
                    <a:prstClr val="black"/>
                  </a:solidFill>
                  <a:effectLst>
                    <a:outerShdw blurRad="38100"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18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姐姐比我多</a:t>
              </a:r>
              <a:r>
                <a:rPr lang="en-US" altLang="zh-CN" sz="18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90</a:t>
              </a:r>
              <a:r>
                <a:rPr lang="zh-CN" altLang="en-US" sz="1800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张邮票。</a:t>
              </a:r>
              <a:endParaRPr lang="zh-CN" altLang="en-US" sz="1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云形标注 17"/>
          <p:cNvSpPr/>
          <p:nvPr/>
        </p:nvSpPr>
        <p:spPr>
          <a:xfrm>
            <a:off x="5774315" y="2446702"/>
            <a:ext cx="2869803" cy="816523"/>
          </a:xfrm>
          <a:prstGeom prst="cloudCallout">
            <a:avLst>
              <a:gd name="adj1" fmla="val -9261"/>
              <a:gd name="adj2" fmla="val 93735"/>
            </a:avLst>
          </a:prstGeom>
          <a:noFill/>
          <a:ln w="19050">
            <a:solidFill>
              <a:srgbClr val="8AB76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怎样列方程求两人的邮票数呢？</a:t>
            </a:r>
            <a:endParaRPr lang="zh-CN" altLang="en-US" sz="1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3188" y="2529056"/>
            <a:ext cx="4736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解：设弟弟有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张邮票，姐姐有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张邮票。</a:t>
            </a:r>
            <a:endParaRPr lang="en-US" altLang="zh-CN" sz="20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3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–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=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</a:p>
          <a:p>
            <a:pPr>
              <a:defRPr/>
            </a:pP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2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</a:p>
          <a:p>
            <a:pPr>
              <a:defRPr/>
            </a:pPr>
            <a:r>
              <a:rPr lang="en-US" altLang="zh-CN" sz="20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=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         </a:t>
            </a:r>
          </a:p>
          <a:p>
            <a:pPr>
              <a:defRPr/>
            </a:pP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3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000" b="1" i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3×45=135</a:t>
            </a:r>
          </a:p>
          <a:p>
            <a:pPr>
              <a:defRPr/>
            </a:pP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答：弟弟有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张邮票，姐姐有</a:t>
            </a:r>
            <a:r>
              <a:rPr lang="en-US" altLang="zh-CN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135</a:t>
            </a:r>
            <a:r>
              <a:rPr lang="zh-CN" altLang="en-US" sz="20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张邮票。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301">
                        <a14:foregroundMark x1="63287" y1="45515" x2="63287" y2="45515"/>
                        <a14:foregroundMark x1="42657" y1="48505" x2="42657" y2="48505"/>
                        <a14:foregroundMark x1="47902" y1="47841" x2="47902" y2="47841"/>
                        <a14:foregroundMark x1="64336" y1="42857" x2="67832" y2="48837"/>
                        <a14:foregroundMark x1="43007" y1="44518" x2="47203" y2="521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66403" y="3428286"/>
            <a:ext cx="1103304" cy="1248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642193" y="915566"/>
            <a:ext cx="7962255" cy="1095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根据下列题中的信息写出等量关系。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⑴这幅画的长、宽各是多少厘米？</a:t>
            </a:r>
          </a:p>
        </p:txBody>
      </p:sp>
      <p:pic>
        <p:nvPicPr>
          <p:cNvPr id="8" name="图片 8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55726"/>
            <a:ext cx="4239360" cy="21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475656" y="2715766"/>
            <a:ext cx="1728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长＝宽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1187624" y="3363838"/>
            <a:ext cx="31683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（长＋宽）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162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03648" y="4464338"/>
            <a:ext cx="67197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   </a:t>
            </a:r>
            <a:r>
              <a:rPr lang="zh-CN" altLang="en-US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en-US" altLang="zh-CN" sz="135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1565573" y="4626263"/>
            <a:ext cx="67197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   </a:t>
            </a:r>
            <a:r>
              <a:rPr lang="zh-CN" altLang="en-US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10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en-US" altLang="zh-CN" sz="135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39552" y="364326"/>
            <a:ext cx="6090047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）白键和黑键各有多少？</a:t>
            </a:r>
          </a:p>
        </p:txBody>
      </p:sp>
      <p:pic>
        <p:nvPicPr>
          <p:cNvPr id="8" name="图片 4" descr="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45726"/>
            <a:ext cx="411332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2774776" y="3219822"/>
            <a:ext cx="35944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白键个数＋黑键个数＝</a:t>
            </a:r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88</a:t>
            </a:r>
            <a:endParaRPr lang="zh-CN" altLang="en-US" sz="2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2778826" y="3911907"/>
            <a:ext cx="3595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白键个数－黑键个数＝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539552" y="339502"/>
            <a:ext cx="43204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平均每盘有几个橘子？</a:t>
            </a:r>
          </a:p>
        </p:txBody>
      </p:sp>
      <p:pic>
        <p:nvPicPr>
          <p:cNvPr id="8" name="图片 3" descr="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2" y="1073882"/>
            <a:ext cx="4272128" cy="2493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115616" y="3929742"/>
            <a:ext cx="359444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每盘个数×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6481B50-FDAC-4A02-AC5C-698D51382BA6}"/>
              </a:ext>
            </a:extLst>
          </p:cNvPr>
          <p:cNvSpPr/>
          <p:nvPr/>
        </p:nvSpPr>
        <p:spPr>
          <a:xfrm>
            <a:off x="4811680" y="1563638"/>
            <a:ext cx="4032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解：设每盘有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个。</a:t>
            </a:r>
            <a:endParaRPr lang="en-US" altLang="zh-CN" sz="2400" b="1" kern="0" dirty="0">
              <a:ln w="0"/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</a:p>
          <a:p>
            <a:pPr>
              <a:defRPr/>
            </a:pP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× 4 +2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</a:t>
            </a:r>
          </a:p>
          <a:p>
            <a:pPr>
              <a:defRPr/>
            </a:pP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4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</a:p>
          <a:p>
            <a:pPr>
              <a:defRPr/>
            </a:pP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kern="0" dirty="0">
                <a:ln w="0"/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= 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         </a:t>
            </a:r>
          </a:p>
          <a:p>
            <a:pPr>
              <a:defRPr/>
            </a:pP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</a:p>
          <a:p>
            <a:pPr>
              <a:defRPr/>
            </a:pP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答：每盘有</a:t>
            </a:r>
            <a:r>
              <a:rPr lang="en-US" altLang="zh-CN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648</Words>
  <Application>Microsoft Office PowerPoint</Application>
  <PresentationFormat>全屏显示(16:9)</PresentationFormat>
  <Paragraphs>95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楷体</vt:lpstr>
      <vt:lpstr>Times New Roman</vt:lpstr>
      <vt:lpstr>Calibri</vt:lpstr>
      <vt:lpstr>幼圆</vt:lpstr>
      <vt:lpstr>宋体</vt:lpstr>
      <vt:lpstr>Arial</vt:lpstr>
      <vt:lpstr>微软雅黑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2019-10-18T08:04:11Z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